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5" r:id="rId3"/>
    <p:sldId id="306" r:id="rId4"/>
    <p:sldId id="308" r:id="rId5"/>
    <p:sldId id="307" r:id="rId6"/>
    <p:sldId id="265" r:id="rId7"/>
    <p:sldId id="315" r:id="rId8"/>
    <p:sldId id="316" r:id="rId9"/>
    <p:sldId id="309" r:id="rId10"/>
    <p:sldId id="259" r:id="rId11"/>
    <p:sldId id="263" r:id="rId12"/>
    <p:sldId id="262" r:id="rId13"/>
    <p:sldId id="275" r:id="rId14"/>
    <p:sldId id="276" r:id="rId15"/>
    <p:sldId id="319" r:id="rId16"/>
    <p:sldId id="266" r:id="rId17"/>
    <p:sldId id="267" r:id="rId18"/>
    <p:sldId id="278" r:id="rId19"/>
    <p:sldId id="269" r:id="rId20"/>
    <p:sldId id="277" r:id="rId21"/>
    <p:sldId id="279" r:id="rId22"/>
    <p:sldId id="280" r:id="rId23"/>
    <p:sldId id="312" r:id="rId24"/>
    <p:sldId id="313" r:id="rId25"/>
    <p:sldId id="314" r:id="rId26"/>
    <p:sldId id="317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85"/>
  </p:normalViewPr>
  <p:slideViewPr>
    <p:cSldViewPr snapToGrid="0" snapToObjects="1">
      <p:cViewPr varScale="1">
        <p:scale>
          <a:sx n="129" d="100"/>
          <a:sy n="129" d="100"/>
        </p:scale>
        <p:origin x="224" y="3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D8449-9FB3-2A42-9851-EE4C378BD4B0}" type="datetimeFigureOut"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FD79-2404-8D4A-AFBD-21F05CE09C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2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032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2700" y="50800"/>
            <a:ext cx="12992100" cy="1524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47813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62842" y="9194800"/>
            <a:ext cx="8153401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US"/>
              <a:t>COMP5821M:                    Geometry Processing					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50000" y="9321800"/>
            <a:ext cx="292100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ctrTitle"/>
          </p:nvPr>
        </p:nvSpPr>
        <p:spPr>
          <a:xfrm>
            <a:off x="381000" y="1651000"/>
            <a:ext cx="12230100" cy="3302000"/>
          </a:xfrm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rPr lang="en-GB" dirty="0"/>
              <a:t>19: </a:t>
            </a:r>
            <a:r>
              <a:rPr lang="en-GB" dirty="0" err="1"/>
              <a:t>Isosurfaces</a:t>
            </a:r>
            <a:r>
              <a:rPr lang="en-GB" dirty="0"/>
              <a:t> &amp; </a:t>
            </a:r>
            <a:br>
              <a:rPr lang="en-GB" dirty="0"/>
            </a:br>
            <a:r>
              <a:rPr lang="en-GB"/>
              <a:t>Distance Fields</a:t>
            </a:r>
            <a:endParaRPr dirty="0"/>
          </a:p>
        </p:txBody>
      </p:sp>
      <p:sp>
        <p:nvSpPr>
          <p:cNvPr id="34" name="Shape 3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257300" algn="l"/>
              </a:tabLst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Meshes in 3D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-6350" y="1593850"/>
            <a:ext cx="12992100" cy="7581900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/>
              <a:t>In 2-D, we use triangles and squares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In 3-D, we use tetrahedra and cubes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also pyramids, octahedra &amp; triangular prisms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Interpolation follows the same rules as in 2-D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geometric interpolation (meshes)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kernel filters (sampling theory)</a:t>
            </a:r>
          </a:p>
        </p:txBody>
      </p:sp>
    </p:spTree>
    <p:extLst>
      <p:ext uri="{BB962C8B-B14F-4D97-AF65-F5344CB8AC3E}">
        <p14:creationId xmlns:p14="http://schemas.microsoft.com/office/powerpoint/2010/main" val="19037157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lang="en-GB" sz="8000" dirty="0"/>
              <a:t>Mesh</a:t>
            </a:r>
            <a:r>
              <a:rPr sz="8000" dirty="0"/>
              <a:t> Construction</a:t>
            </a:r>
          </a:p>
        </p:txBody>
      </p:sp>
      <p:pic>
        <p:nvPicPr>
          <p:cNvPr id="5" name="bccOneSlic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621336" y="1240873"/>
            <a:ext cx="4457700" cy="383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ubicMesh.pdf">
            <a:extLst>
              <a:ext uri="{FF2B5EF4-FFF2-40B4-BE49-F238E27FC236}">
                <a16:creationId xmlns:a16="http://schemas.microsoft.com/office/drawing/2014/main" id="{8B6425B5-3E54-9449-922E-CE42202C8D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1802" y="1240873"/>
            <a:ext cx="3784600" cy="3721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101">
            <a:extLst>
              <a:ext uri="{FF2B5EF4-FFF2-40B4-BE49-F238E27FC236}">
                <a16:creationId xmlns:a16="http://schemas.microsoft.com/office/drawing/2014/main" id="{A2FBAC3B-8CD4-6D4C-8202-D5935CAE3E76}"/>
              </a:ext>
            </a:extLst>
          </p:cNvPr>
          <p:cNvGrpSpPr/>
          <p:nvPr/>
        </p:nvGrpSpPr>
        <p:grpSpPr>
          <a:xfrm>
            <a:off x="212034" y="1837873"/>
            <a:ext cx="4914901" cy="2870201"/>
            <a:chOff x="0" y="0"/>
            <a:chExt cx="4914899" cy="2870200"/>
          </a:xfrm>
        </p:grpSpPr>
        <p:grpSp>
          <p:nvGrpSpPr>
            <p:cNvPr id="8" name="Group 81">
              <a:extLst>
                <a:ext uri="{FF2B5EF4-FFF2-40B4-BE49-F238E27FC236}">
                  <a16:creationId xmlns:a16="http://schemas.microsoft.com/office/drawing/2014/main" id="{C0BC3092-5133-E04F-8CA6-CE66ACAE4AD1}"/>
                </a:ext>
              </a:extLst>
            </p:cNvPr>
            <p:cNvGrpSpPr/>
            <p:nvPr/>
          </p:nvGrpSpPr>
          <p:grpSpPr>
            <a:xfrm>
              <a:off x="796213" y="0"/>
              <a:ext cx="4118687" cy="2870201"/>
              <a:chOff x="0" y="0"/>
              <a:chExt cx="4118685" cy="2870200"/>
            </a:xfrm>
          </p:grpSpPr>
          <p:sp>
            <p:nvSpPr>
              <p:cNvPr id="28" name="Shape 25">
                <a:extLst>
                  <a:ext uri="{FF2B5EF4-FFF2-40B4-BE49-F238E27FC236}">
                    <a16:creationId xmlns:a16="http://schemas.microsoft.com/office/drawing/2014/main" id="{BACDFDAC-5323-FF47-9EB0-F32C1A3D65DE}"/>
                  </a:ext>
                </a:extLst>
              </p:cNvPr>
              <p:cNvSpPr/>
              <p:nvPr/>
            </p:nvSpPr>
            <p:spPr>
              <a:xfrm>
                <a:off x="982979" y="2739736"/>
                <a:ext cx="1651408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Shape 26">
                <a:extLst>
                  <a:ext uri="{FF2B5EF4-FFF2-40B4-BE49-F238E27FC236}">
                    <a16:creationId xmlns:a16="http://schemas.microsoft.com/office/drawing/2014/main" id="{D3C9DA38-89F8-DC4F-83D5-88AB55FA14B8}"/>
                  </a:ext>
                </a:extLst>
              </p:cNvPr>
              <p:cNvSpPr/>
              <p:nvPr/>
            </p:nvSpPr>
            <p:spPr>
              <a:xfrm flipV="1">
                <a:off x="992809" y="1826490"/>
                <a:ext cx="707747" cy="91324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Shape 27">
                <a:extLst>
                  <a:ext uri="{FF2B5EF4-FFF2-40B4-BE49-F238E27FC236}">
                    <a16:creationId xmlns:a16="http://schemas.microsoft.com/office/drawing/2014/main" id="{22C2BF39-3525-3D45-A97F-EC40EEB4D300}"/>
                  </a:ext>
                </a:extLst>
              </p:cNvPr>
              <p:cNvSpPr/>
              <p:nvPr/>
            </p:nvSpPr>
            <p:spPr>
              <a:xfrm flipV="1">
                <a:off x="2624556" y="1804746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Shape 28">
                <a:extLst>
                  <a:ext uri="{FF2B5EF4-FFF2-40B4-BE49-F238E27FC236}">
                    <a16:creationId xmlns:a16="http://schemas.microsoft.com/office/drawing/2014/main" id="{9F09F533-B6AE-AC4B-A3B4-59A7C08782FB}"/>
                  </a:ext>
                </a:extLst>
              </p:cNvPr>
              <p:cNvSpPr/>
              <p:nvPr/>
            </p:nvSpPr>
            <p:spPr>
              <a:xfrm>
                <a:off x="9829" y="1804747"/>
                <a:ext cx="3302812" cy="54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Shape 29">
                <a:extLst>
                  <a:ext uri="{FF2B5EF4-FFF2-40B4-BE49-F238E27FC236}">
                    <a16:creationId xmlns:a16="http://schemas.microsoft.com/office/drawing/2014/main" id="{4EE3B337-87EF-9C4B-A18A-5A1DBAC0119F}"/>
                  </a:ext>
                </a:extLst>
              </p:cNvPr>
              <p:cNvSpPr/>
              <p:nvPr/>
            </p:nvSpPr>
            <p:spPr>
              <a:xfrm>
                <a:off x="1661236" y="1804747"/>
                <a:ext cx="982981" cy="956734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Shape 30">
                <a:extLst>
                  <a:ext uri="{FF2B5EF4-FFF2-40B4-BE49-F238E27FC236}">
                    <a16:creationId xmlns:a16="http://schemas.microsoft.com/office/drawing/2014/main" id="{0DC076C6-48FA-B240-8092-34EC5CFBBE1F}"/>
                  </a:ext>
                </a:extLst>
              </p:cNvPr>
              <p:cNvSpPr/>
              <p:nvPr/>
            </p:nvSpPr>
            <p:spPr>
              <a:xfrm flipV="1">
                <a:off x="9829" y="869757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Shape 31">
                <a:extLst>
                  <a:ext uri="{FF2B5EF4-FFF2-40B4-BE49-F238E27FC236}">
                    <a16:creationId xmlns:a16="http://schemas.microsoft.com/office/drawing/2014/main" id="{48B70A3A-C935-A047-BFCC-92C8523AE935}"/>
                  </a:ext>
                </a:extLst>
              </p:cNvPr>
              <p:cNvSpPr/>
              <p:nvPr/>
            </p:nvSpPr>
            <p:spPr>
              <a:xfrm flipV="1">
                <a:off x="1680895" y="891501"/>
                <a:ext cx="707747" cy="91324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32">
                <a:extLst>
                  <a:ext uri="{FF2B5EF4-FFF2-40B4-BE49-F238E27FC236}">
                    <a16:creationId xmlns:a16="http://schemas.microsoft.com/office/drawing/2014/main" id="{023054E0-60A9-044A-92EC-AD7EB9C8BF0C}"/>
                  </a:ext>
                </a:extLst>
              </p:cNvPr>
              <p:cNvSpPr/>
              <p:nvPr/>
            </p:nvSpPr>
            <p:spPr>
              <a:xfrm flipV="1">
                <a:off x="3312642" y="869757"/>
                <a:ext cx="707746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Shape 33">
                <a:extLst>
                  <a:ext uri="{FF2B5EF4-FFF2-40B4-BE49-F238E27FC236}">
                    <a16:creationId xmlns:a16="http://schemas.microsoft.com/office/drawing/2014/main" id="{4CF5A7F6-B53F-0144-9196-E68B5298AF7C}"/>
                  </a:ext>
                </a:extLst>
              </p:cNvPr>
              <p:cNvSpPr/>
              <p:nvPr/>
            </p:nvSpPr>
            <p:spPr>
              <a:xfrm>
                <a:off x="697915" y="869757"/>
                <a:ext cx="3302813" cy="5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Shape 34">
                <a:extLst>
                  <a:ext uri="{FF2B5EF4-FFF2-40B4-BE49-F238E27FC236}">
                    <a16:creationId xmlns:a16="http://schemas.microsoft.com/office/drawing/2014/main" id="{9D6666A9-D764-1846-85EF-60F965423015}"/>
                  </a:ext>
                </a:extLst>
              </p:cNvPr>
              <p:cNvSpPr/>
              <p:nvPr/>
            </p:nvSpPr>
            <p:spPr>
              <a:xfrm>
                <a:off x="697915" y="848013"/>
                <a:ext cx="982981" cy="95673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Shape 35">
                <a:extLst>
                  <a:ext uri="{FF2B5EF4-FFF2-40B4-BE49-F238E27FC236}">
                    <a16:creationId xmlns:a16="http://schemas.microsoft.com/office/drawing/2014/main" id="{8367E487-A51D-6E45-8C33-7FB54C3D7850}"/>
                  </a:ext>
                </a:extLst>
              </p:cNvPr>
              <p:cNvSpPr/>
              <p:nvPr/>
            </p:nvSpPr>
            <p:spPr>
              <a:xfrm>
                <a:off x="2349322" y="869757"/>
                <a:ext cx="982981" cy="956734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Shape 36">
                <a:extLst>
                  <a:ext uri="{FF2B5EF4-FFF2-40B4-BE49-F238E27FC236}">
                    <a16:creationId xmlns:a16="http://schemas.microsoft.com/office/drawing/2014/main" id="{0C42E960-9526-0B49-BB10-3B75A952D095}"/>
                  </a:ext>
                </a:extLst>
              </p:cNvPr>
              <p:cNvSpPr/>
              <p:nvPr/>
            </p:nvSpPr>
            <p:spPr>
              <a:xfrm>
                <a:off x="265404" y="1076325"/>
                <a:ext cx="1415492" cy="750166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Shape 37">
                <a:extLst>
                  <a:ext uri="{FF2B5EF4-FFF2-40B4-BE49-F238E27FC236}">
                    <a16:creationId xmlns:a16="http://schemas.microsoft.com/office/drawing/2014/main" id="{EF6E5991-3D3F-CA4A-B72B-47597BAD1CD1}"/>
                  </a:ext>
                </a:extLst>
              </p:cNvPr>
              <p:cNvSpPr/>
              <p:nvPr/>
            </p:nvSpPr>
            <p:spPr>
              <a:xfrm flipH="1">
                <a:off x="953490" y="1076325"/>
                <a:ext cx="727406" cy="1663412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" name="Shape 38">
                <a:extLst>
                  <a:ext uri="{FF2B5EF4-FFF2-40B4-BE49-F238E27FC236}">
                    <a16:creationId xmlns:a16="http://schemas.microsoft.com/office/drawing/2014/main" id="{CD16E944-565E-2A44-A916-2751555101A7}"/>
                  </a:ext>
                </a:extLst>
              </p:cNvPr>
              <p:cNvSpPr/>
              <p:nvPr/>
            </p:nvSpPr>
            <p:spPr>
              <a:xfrm>
                <a:off x="1700555" y="1065453"/>
                <a:ext cx="924002" cy="1674284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" name="Shape 39">
                <a:extLst>
                  <a:ext uri="{FF2B5EF4-FFF2-40B4-BE49-F238E27FC236}">
                    <a16:creationId xmlns:a16="http://schemas.microsoft.com/office/drawing/2014/main" id="{DF6BAFE5-3C65-5446-BA16-9EBB8F26C9F7}"/>
                  </a:ext>
                </a:extLst>
              </p:cNvPr>
              <p:cNvSpPr/>
              <p:nvPr/>
            </p:nvSpPr>
            <p:spPr>
              <a:xfrm flipV="1">
                <a:off x="1621916" y="1087197"/>
                <a:ext cx="88470" cy="695807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" name="Shape 40">
                <a:extLst>
                  <a:ext uri="{FF2B5EF4-FFF2-40B4-BE49-F238E27FC236}">
                    <a16:creationId xmlns:a16="http://schemas.microsoft.com/office/drawing/2014/main" id="{62559DF2-3795-2640-9E75-1EB371A9D9F3}"/>
                  </a:ext>
                </a:extLst>
              </p:cNvPr>
              <p:cNvSpPr/>
              <p:nvPr/>
            </p:nvSpPr>
            <p:spPr>
              <a:xfrm>
                <a:off x="1690725" y="1054581"/>
                <a:ext cx="1641577" cy="771911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41">
                <a:extLst>
                  <a:ext uri="{FF2B5EF4-FFF2-40B4-BE49-F238E27FC236}">
                    <a16:creationId xmlns:a16="http://schemas.microsoft.com/office/drawing/2014/main" id="{DB4334AD-CD59-D54C-B8AB-36E1DDB8114C}"/>
                  </a:ext>
                </a:extLst>
              </p:cNvPr>
              <p:cNvSpPr/>
              <p:nvPr/>
            </p:nvSpPr>
            <p:spPr>
              <a:xfrm>
                <a:off x="29489" y="1076325"/>
                <a:ext cx="1631748" cy="1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42">
                <a:extLst>
                  <a:ext uri="{FF2B5EF4-FFF2-40B4-BE49-F238E27FC236}">
                    <a16:creationId xmlns:a16="http://schemas.microsoft.com/office/drawing/2014/main" id="{E3293848-9A5D-1540-A874-7F174B1266DB}"/>
                  </a:ext>
                </a:extLst>
              </p:cNvPr>
              <p:cNvSpPr/>
              <p:nvPr/>
            </p:nvSpPr>
            <p:spPr>
              <a:xfrm flipH="1">
                <a:off x="0" y="141335"/>
                <a:ext cx="707746" cy="1652541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Shape 43">
                <a:extLst>
                  <a:ext uri="{FF2B5EF4-FFF2-40B4-BE49-F238E27FC236}">
                    <a16:creationId xmlns:a16="http://schemas.microsoft.com/office/drawing/2014/main" id="{20640054-099E-7241-B727-D59FF7C8B050}"/>
                  </a:ext>
                </a:extLst>
              </p:cNvPr>
              <p:cNvSpPr/>
              <p:nvPr/>
            </p:nvSpPr>
            <p:spPr>
              <a:xfrm>
                <a:off x="707745" y="130463"/>
                <a:ext cx="953492" cy="167428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Shape 44">
                <a:extLst>
                  <a:ext uri="{FF2B5EF4-FFF2-40B4-BE49-F238E27FC236}">
                    <a16:creationId xmlns:a16="http://schemas.microsoft.com/office/drawing/2014/main" id="{1D7F8FCB-2BED-F940-87D1-C8A7D9B0FE59}"/>
                  </a:ext>
                </a:extLst>
              </p:cNvPr>
              <p:cNvSpPr/>
              <p:nvPr/>
            </p:nvSpPr>
            <p:spPr>
              <a:xfrm flipH="1">
                <a:off x="697915" y="130463"/>
                <a:ext cx="1" cy="7284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" name="Shape 45">
                <a:extLst>
                  <a:ext uri="{FF2B5EF4-FFF2-40B4-BE49-F238E27FC236}">
                    <a16:creationId xmlns:a16="http://schemas.microsoft.com/office/drawing/2014/main" id="{113F0392-BB86-EC42-8B88-AEB9A7623B78}"/>
                  </a:ext>
                </a:extLst>
              </p:cNvPr>
              <p:cNvSpPr/>
              <p:nvPr/>
            </p:nvSpPr>
            <p:spPr>
              <a:xfrm>
                <a:off x="707745" y="130463"/>
                <a:ext cx="1661237" cy="761039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" name="Shape 46">
                <a:extLst>
                  <a:ext uri="{FF2B5EF4-FFF2-40B4-BE49-F238E27FC236}">
                    <a16:creationId xmlns:a16="http://schemas.microsoft.com/office/drawing/2014/main" id="{AF86C9EF-68E8-CD4D-B94E-50C71A0E8CB6}"/>
                  </a:ext>
                </a:extLst>
              </p:cNvPr>
              <p:cNvSpPr/>
              <p:nvPr/>
            </p:nvSpPr>
            <p:spPr>
              <a:xfrm flipH="1">
                <a:off x="1641576" y="152207"/>
                <a:ext cx="727406" cy="1652541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0" name="Shape 47">
                <a:extLst>
                  <a:ext uri="{FF2B5EF4-FFF2-40B4-BE49-F238E27FC236}">
                    <a16:creationId xmlns:a16="http://schemas.microsoft.com/office/drawing/2014/main" id="{6E50052D-4521-694A-9A9A-4AD194638E60}"/>
                  </a:ext>
                </a:extLst>
              </p:cNvPr>
              <p:cNvSpPr/>
              <p:nvPr/>
            </p:nvSpPr>
            <p:spPr>
              <a:xfrm>
                <a:off x="2398471" y="130463"/>
                <a:ext cx="914172" cy="167428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" name="Shape 48">
                <a:extLst>
                  <a:ext uri="{FF2B5EF4-FFF2-40B4-BE49-F238E27FC236}">
                    <a16:creationId xmlns:a16="http://schemas.microsoft.com/office/drawing/2014/main" id="{6313E49A-4A32-1449-BC4E-E6B66B7D5622}"/>
                  </a:ext>
                </a:extLst>
              </p:cNvPr>
              <p:cNvSpPr/>
              <p:nvPr/>
            </p:nvSpPr>
            <p:spPr>
              <a:xfrm flipV="1">
                <a:off x="2310002" y="152207"/>
                <a:ext cx="78640" cy="695807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2" name="Shape 49">
                <a:extLst>
                  <a:ext uri="{FF2B5EF4-FFF2-40B4-BE49-F238E27FC236}">
                    <a16:creationId xmlns:a16="http://schemas.microsoft.com/office/drawing/2014/main" id="{C6907355-4A34-F346-A527-46AE80316EFE}"/>
                  </a:ext>
                </a:extLst>
              </p:cNvPr>
              <p:cNvSpPr/>
              <p:nvPr/>
            </p:nvSpPr>
            <p:spPr>
              <a:xfrm>
                <a:off x="2368981" y="119591"/>
                <a:ext cx="1651407" cy="771911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3" name="Shape 50">
                <a:extLst>
                  <a:ext uri="{FF2B5EF4-FFF2-40B4-BE49-F238E27FC236}">
                    <a16:creationId xmlns:a16="http://schemas.microsoft.com/office/drawing/2014/main" id="{7FD21BCA-A9FF-E648-9B94-D3FAB28E2E37}"/>
                  </a:ext>
                </a:extLst>
              </p:cNvPr>
              <p:cNvSpPr/>
              <p:nvPr/>
            </p:nvSpPr>
            <p:spPr>
              <a:xfrm>
                <a:off x="717575" y="141335"/>
                <a:ext cx="1671067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" name="Shape 51">
                <a:extLst>
                  <a:ext uri="{FF2B5EF4-FFF2-40B4-BE49-F238E27FC236}">
                    <a16:creationId xmlns:a16="http://schemas.microsoft.com/office/drawing/2014/main" id="{4ABD2E0D-46DB-1A4B-9ADB-5C2B85C5832A}"/>
                  </a:ext>
                </a:extLst>
              </p:cNvPr>
              <p:cNvSpPr/>
              <p:nvPr/>
            </p:nvSpPr>
            <p:spPr>
              <a:xfrm flipV="1">
                <a:off x="1690725" y="130463"/>
                <a:ext cx="668427" cy="90237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5" name="Shape 52">
                <a:extLst>
                  <a:ext uri="{FF2B5EF4-FFF2-40B4-BE49-F238E27FC236}">
                    <a16:creationId xmlns:a16="http://schemas.microsoft.com/office/drawing/2014/main" id="{39487C2D-9899-FD4F-AF0F-F2F06D27877F}"/>
                  </a:ext>
                </a:extLst>
              </p:cNvPr>
              <p:cNvSpPr/>
              <p:nvPr/>
            </p:nvSpPr>
            <p:spPr>
              <a:xfrm flipV="1">
                <a:off x="29489" y="141335"/>
                <a:ext cx="668427" cy="90237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6" name="Shape 53">
                <a:extLst>
                  <a:ext uri="{FF2B5EF4-FFF2-40B4-BE49-F238E27FC236}">
                    <a16:creationId xmlns:a16="http://schemas.microsoft.com/office/drawing/2014/main" id="{E3B5AACA-323E-F645-A262-9251033C6C35}"/>
                  </a:ext>
                </a:extLst>
              </p:cNvPr>
              <p:cNvSpPr/>
              <p:nvPr/>
            </p:nvSpPr>
            <p:spPr>
              <a:xfrm>
                <a:off x="717575" y="141335"/>
                <a:ext cx="963321" cy="913247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5A14C20-4E67-5443-ACC1-66AC63064CF2}"/>
                  </a:ext>
                </a:extLst>
              </p:cNvPr>
              <p:cNvGrpSpPr/>
              <p:nvPr/>
            </p:nvGrpSpPr>
            <p:grpSpPr>
              <a:xfrm>
                <a:off x="2506598" y="2609272"/>
                <a:ext cx="235916" cy="260929"/>
                <a:chOff x="0" y="0"/>
                <a:chExt cx="235915" cy="260927"/>
              </a:xfrm>
            </p:grpSpPr>
            <p:sp>
              <p:nvSpPr>
                <p:cNvPr id="82" name="Shape 54">
                  <a:extLst>
                    <a:ext uri="{FF2B5EF4-FFF2-40B4-BE49-F238E27FC236}">
                      <a16:creationId xmlns:a16="http://schemas.microsoft.com/office/drawing/2014/main" id="{FF032F17-E321-C941-8FF4-BE9355D57DA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" name="Shape 55">
                  <a:extLst>
                    <a:ext uri="{FF2B5EF4-FFF2-40B4-BE49-F238E27FC236}">
                      <a16:creationId xmlns:a16="http://schemas.microsoft.com/office/drawing/2014/main" id="{FD58A69A-A1BE-9A45-B7BD-F621D85E8276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58" name="Group 59">
                <a:extLst>
                  <a:ext uri="{FF2B5EF4-FFF2-40B4-BE49-F238E27FC236}">
                    <a16:creationId xmlns:a16="http://schemas.microsoft.com/office/drawing/2014/main" id="{E9D48D6E-515E-E94D-9D0A-1B288091871F}"/>
                  </a:ext>
                </a:extLst>
              </p:cNvPr>
              <p:cNvGrpSpPr/>
              <p:nvPr/>
            </p:nvGrpSpPr>
            <p:grpSpPr>
              <a:xfrm>
                <a:off x="3194685" y="1674283"/>
                <a:ext cx="235916" cy="260928"/>
                <a:chOff x="0" y="0"/>
                <a:chExt cx="235915" cy="260927"/>
              </a:xfrm>
            </p:grpSpPr>
            <p:sp>
              <p:nvSpPr>
                <p:cNvPr id="80" name="Shape 57">
                  <a:extLst>
                    <a:ext uri="{FF2B5EF4-FFF2-40B4-BE49-F238E27FC236}">
                      <a16:creationId xmlns:a16="http://schemas.microsoft.com/office/drawing/2014/main" id="{5F9D8911-EE10-7148-9A4A-0E2E51DA769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1" name="Shape 58">
                  <a:extLst>
                    <a:ext uri="{FF2B5EF4-FFF2-40B4-BE49-F238E27FC236}">
                      <a16:creationId xmlns:a16="http://schemas.microsoft.com/office/drawing/2014/main" id="{8E261071-18C6-CC45-BD0D-77D75940D444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DA8C4081-B9BC-514D-A29D-D05A8086B5AB}"/>
                  </a:ext>
                </a:extLst>
              </p:cNvPr>
              <p:cNvGrpSpPr/>
              <p:nvPr/>
            </p:nvGrpSpPr>
            <p:grpSpPr>
              <a:xfrm>
                <a:off x="1562938" y="1674283"/>
                <a:ext cx="235916" cy="260928"/>
                <a:chOff x="0" y="0"/>
                <a:chExt cx="235915" cy="260927"/>
              </a:xfrm>
            </p:grpSpPr>
            <p:sp>
              <p:nvSpPr>
                <p:cNvPr id="78" name="Shape 60">
                  <a:extLst>
                    <a:ext uri="{FF2B5EF4-FFF2-40B4-BE49-F238E27FC236}">
                      <a16:creationId xmlns:a16="http://schemas.microsoft.com/office/drawing/2014/main" id="{CDEF379D-40F0-1846-B274-778FBECF5D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9" name="Shape 61">
                  <a:extLst>
                    <a:ext uri="{FF2B5EF4-FFF2-40B4-BE49-F238E27FC236}">
                      <a16:creationId xmlns:a16="http://schemas.microsoft.com/office/drawing/2014/main" id="{05D1A275-D032-E64C-AA55-A0DAADD96523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0" name="Group 65">
                <a:extLst>
                  <a:ext uri="{FF2B5EF4-FFF2-40B4-BE49-F238E27FC236}">
                    <a16:creationId xmlns:a16="http://schemas.microsoft.com/office/drawing/2014/main" id="{1AC4CFC4-5C25-844C-93E5-D5A0ACAF4B5F}"/>
                  </a:ext>
                </a:extLst>
              </p:cNvPr>
              <p:cNvGrpSpPr/>
              <p:nvPr/>
            </p:nvGrpSpPr>
            <p:grpSpPr>
              <a:xfrm>
                <a:off x="3882770" y="739294"/>
                <a:ext cx="235916" cy="260928"/>
                <a:chOff x="0" y="0"/>
                <a:chExt cx="235915" cy="260927"/>
              </a:xfrm>
            </p:grpSpPr>
            <p:sp>
              <p:nvSpPr>
                <p:cNvPr id="76" name="Shape 63">
                  <a:extLst>
                    <a:ext uri="{FF2B5EF4-FFF2-40B4-BE49-F238E27FC236}">
                      <a16:creationId xmlns:a16="http://schemas.microsoft.com/office/drawing/2014/main" id="{F2357879-BABC-BC40-8792-A66D1FE6B59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7" name="Shape 64">
                  <a:extLst>
                    <a:ext uri="{FF2B5EF4-FFF2-40B4-BE49-F238E27FC236}">
                      <a16:creationId xmlns:a16="http://schemas.microsoft.com/office/drawing/2014/main" id="{86AE694E-C39E-6A4D-9354-957B1F7614A8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1" name="Group 68">
                <a:extLst>
                  <a:ext uri="{FF2B5EF4-FFF2-40B4-BE49-F238E27FC236}">
                    <a16:creationId xmlns:a16="http://schemas.microsoft.com/office/drawing/2014/main" id="{09894788-4237-7F45-A13E-DCE1E1A4DCB4}"/>
                  </a:ext>
                </a:extLst>
              </p:cNvPr>
              <p:cNvGrpSpPr/>
              <p:nvPr/>
            </p:nvGrpSpPr>
            <p:grpSpPr>
              <a:xfrm>
                <a:off x="2251024" y="739294"/>
                <a:ext cx="235916" cy="260928"/>
                <a:chOff x="0" y="0"/>
                <a:chExt cx="235915" cy="260927"/>
              </a:xfrm>
            </p:grpSpPr>
            <p:sp>
              <p:nvSpPr>
                <p:cNvPr id="74" name="Shape 66">
                  <a:extLst>
                    <a:ext uri="{FF2B5EF4-FFF2-40B4-BE49-F238E27FC236}">
                      <a16:creationId xmlns:a16="http://schemas.microsoft.com/office/drawing/2014/main" id="{BB20CA78-AC50-E34F-9482-B4C1DEF969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" name="Shape 67">
                  <a:extLst>
                    <a:ext uri="{FF2B5EF4-FFF2-40B4-BE49-F238E27FC236}">
                      <a16:creationId xmlns:a16="http://schemas.microsoft.com/office/drawing/2014/main" id="{73F8FE3A-C255-A248-89F7-EC1881BD1A32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2" name="Group 71">
                <a:extLst>
                  <a:ext uri="{FF2B5EF4-FFF2-40B4-BE49-F238E27FC236}">
                    <a16:creationId xmlns:a16="http://schemas.microsoft.com/office/drawing/2014/main" id="{F1A945CA-C36A-F347-9A7B-96DF69B24B05}"/>
                  </a:ext>
                </a:extLst>
              </p:cNvPr>
              <p:cNvGrpSpPr/>
              <p:nvPr/>
            </p:nvGrpSpPr>
            <p:grpSpPr>
              <a:xfrm>
                <a:off x="579958" y="717550"/>
                <a:ext cx="235916" cy="260928"/>
                <a:chOff x="0" y="0"/>
                <a:chExt cx="235915" cy="260927"/>
              </a:xfrm>
            </p:grpSpPr>
            <p:sp>
              <p:nvSpPr>
                <p:cNvPr id="72" name="Shape 69">
                  <a:extLst>
                    <a:ext uri="{FF2B5EF4-FFF2-40B4-BE49-F238E27FC236}">
                      <a16:creationId xmlns:a16="http://schemas.microsoft.com/office/drawing/2014/main" id="{46ABB090-31E1-3F44-94A0-357E54FC1C9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Shape 70">
                  <a:extLst>
                    <a:ext uri="{FF2B5EF4-FFF2-40B4-BE49-F238E27FC236}">
                      <a16:creationId xmlns:a16="http://schemas.microsoft.com/office/drawing/2014/main" id="{FBEDB40E-B751-D245-8726-A95F5E349534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3" name="Group 74">
                <a:extLst>
                  <a:ext uri="{FF2B5EF4-FFF2-40B4-BE49-F238E27FC236}">
                    <a16:creationId xmlns:a16="http://schemas.microsoft.com/office/drawing/2014/main" id="{436080A4-F73E-874F-85D8-CE4AF6ABC5F2}"/>
                  </a:ext>
                </a:extLst>
              </p:cNvPr>
              <p:cNvGrpSpPr/>
              <p:nvPr/>
            </p:nvGrpSpPr>
            <p:grpSpPr>
              <a:xfrm>
                <a:off x="1582597" y="934989"/>
                <a:ext cx="235916" cy="260928"/>
                <a:chOff x="0" y="0"/>
                <a:chExt cx="235915" cy="260927"/>
              </a:xfrm>
            </p:grpSpPr>
            <p:sp>
              <p:nvSpPr>
                <p:cNvPr id="70" name="Shape 72">
                  <a:extLst>
                    <a:ext uri="{FF2B5EF4-FFF2-40B4-BE49-F238E27FC236}">
                      <a16:creationId xmlns:a16="http://schemas.microsoft.com/office/drawing/2014/main" id="{030DBAA3-ACC3-8D4C-9D3A-A7DA5987FC3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" name="Shape 73">
                  <a:extLst>
                    <a:ext uri="{FF2B5EF4-FFF2-40B4-BE49-F238E27FC236}">
                      <a16:creationId xmlns:a16="http://schemas.microsoft.com/office/drawing/2014/main" id="{62DEA469-5FBA-0F41-BFCD-7CA77A1AC60F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4" name="Group 77">
                <a:extLst>
                  <a:ext uri="{FF2B5EF4-FFF2-40B4-BE49-F238E27FC236}">
                    <a16:creationId xmlns:a16="http://schemas.microsoft.com/office/drawing/2014/main" id="{3C02E7A8-83D1-5E4B-8EB0-FE16F56BD901}"/>
                  </a:ext>
                </a:extLst>
              </p:cNvPr>
              <p:cNvGrpSpPr/>
              <p:nvPr/>
            </p:nvGrpSpPr>
            <p:grpSpPr>
              <a:xfrm>
                <a:off x="2270683" y="0"/>
                <a:ext cx="235916" cy="260928"/>
                <a:chOff x="0" y="0"/>
                <a:chExt cx="235915" cy="260927"/>
              </a:xfrm>
            </p:grpSpPr>
            <p:sp>
              <p:nvSpPr>
                <p:cNvPr id="68" name="Shape 75">
                  <a:extLst>
                    <a:ext uri="{FF2B5EF4-FFF2-40B4-BE49-F238E27FC236}">
                      <a16:creationId xmlns:a16="http://schemas.microsoft.com/office/drawing/2014/main" id="{F5F54623-B748-E540-BF89-BAF40BA1D54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Shape 76">
                  <a:extLst>
                    <a:ext uri="{FF2B5EF4-FFF2-40B4-BE49-F238E27FC236}">
                      <a16:creationId xmlns:a16="http://schemas.microsoft.com/office/drawing/2014/main" id="{05FAF097-E580-1F49-B1E2-8DBC5142A007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65" name="Group 80">
                <a:extLst>
                  <a:ext uri="{FF2B5EF4-FFF2-40B4-BE49-F238E27FC236}">
                    <a16:creationId xmlns:a16="http://schemas.microsoft.com/office/drawing/2014/main" id="{818E6B61-8A2F-394B-A6B7-42CCB394411D}"/>
                  </a:ext>
                </a:extLst>
              </p:cNvPr>
              <p:cNvGrpSpPr/>
              <p:nvPr/>
            </p:nvGrpSpPr>
            <p:grpSpPr>
              <a:xfrm>
                <a:off x="599617" y="0"/>
                <a:ext cx="235916" cy="260928"/>
                <a:chOff x="0" y="0"/>
                <a:chExt cx="235915" cy="260927"/>
              </a:xfrm>
            </p:grpSpPr>
            <p:sp>
              <p:nvSpPr>
                <p:cNvPr id="66" name="Shape 78">
                  <a:extLst>
                    <a:ext uri="{FF2B5EF4-FFF2-40B4-BE49-F238E27FC236}">
                      <a16:creationId xmlns:a16="http://schemas.microsoft.com/office/drawing/2014/main" id="{C3C5585A-D9B9-CF40-B4E5-731AA4A938F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7" name="Shape 79">
                  <a:extLst>
                    <a:ext uri="{FF2B5EF4-FFF2-40B4-BE49-F238E27FC236}">
                      <a16:creationId xmlns:a16="http://schemas.microsoft.com/office/drawing/2014/main" id="{26811A23-421B-E142-A141-24285E873E0E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</p:grpSp>
        <p:grpSp>
          <p:nvGrpSpPr>
            <p:cNvPr id="9" name="Group 100">
              <a:extLst>
                <a:ext uri="{FF2B5EF4-FFF2-40B4-BE49-F238E27FC236}">
                  <a16:creationId xmlns:a16="http://schemas.microsoft.com/office/drawing/2014/main" id="{EDF9E5E7-B411-7043-9002-2417EE01814F}"/>
                </a:ext>
              </a:extLst>
            </p:cNvPr>
            <p:cNvGrpSpPr/>
            <p:nvPr/>
          </p:nvGrpSpPr>
          <p:grpSpPr>
            <a:xfrm>
              <a:off x="0" y="934989"/>
              <a:ext cx="1906982" cy="1935212"/>
              <a:chOff x="0" y="0"/>
              <a:chExt cx="1906981" cy="1935210"/>
            </a:xfrm>
          </p:grpSpPr>
          <p:sp>
            <p:nvSpPr>
              <p:cNvPr id="10" name="Shape 82">
                <a:extLst>
                  <a:ext uri="{FF2B5EF4-FFF2-40B4-BE49-F238E27FC236}">
                    <a16:creationId xmlns:a16="http://schemas.microsoft.com/office/drawing/2014/main" id="{2E530440-F49E-E04C-943E-E198BE7D268C}"/>
                  </a:ext>
                </a:extLst>
              </p:cNvPr>
              <p:cNvSpPr/>
              <p:nvPr/>
            </p:nvSpPr>
            <p:spPr>
              <a:xfrm flipV="1">
                <a:off x="117957" y="869757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Shape 83">
                <a:extLst>
                  <a:ext uri="{FF2B5EF4-FFF2-40B4-BE49-F238E27FC236}">
                    <a16:creationId xmlns:a16="http://schemas.microsoft.com/office/drawing/2014/main" id="{779A7BFD-BD34-D544-9C92-3A93BC8CEBDC}"/>
                  </a:ext>
                </a:extLst>
              </p:cNvPr>
              <p:cNvSpPr/>
              <p:nvPr/>
            </p:nvSpPr>
            <p:spPr>
              <a:xfrm>
                <a:off x="117957" y="1804747"/>
                <a:ext cx="1651407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" name="Shape 84">
                <a:extLst>
                  <a:ext uri="{FF2B5EF4-FFF2-40B4-BE49-F238E27FC236}">
                    <a16:creationId xmlns:a16="http://schemas.microsoft.com/office/drawing/2014/main" id="{1A77B061-7489-A84F-B67D-4B43F14E3BEA}"/>
                  </a:ext>
                </a:extLst>
              </p:cNvPr>
              <p:cNvSpPr/>
              <p:nvPr/>
            </p:nvSpPr>
            <p:spPr>
              <a:xfrm>
                <a:off x="806043" y="848013"/>
                <a:ext cx="982981" cy="95673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Shape 85">
                <a:extLst>
                  <a:ext uri="{FF2B5EF4-FFF2-40B4-BE49-F238E27FC236}">
                    <a16:creationId xmlns:a16="http://schemas.microsoft.com/office/drawing/2014/main" id="{2E776E10-6590-0649-B3EF-4C098245101E}"/>
                  </a:ext>
                </a:extLst>
              </p:cNvPr>
              <p:cNvSpPr/>
              <p:nvPr/>
            </p:nvSpPr>
            <p:spPr>
              <a:xfrm flipH="1">
                <a:off x="98297" y="130463"/>
                <a:ext cx="707747" cy="167428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" name="Shape 86">
                <a:extLst>
                  <a:ext uri="{FF2B5EF4-FFF2-40B4-BE49-F238E27FC236}">
                    <a16:creationId xmlns:a16="http://schemas.microsoft.com/office/drawing/2014/main" id="{B956AB70-114B-9C45-86AB-DFDF8F4D3B45}"/>
                  </a:ext>
                </a:extLst>
              </p:cNvPr>
              <p:cNvSpPr/>
              <p:nvPr/>
            </p:nvSpPr>
            <p:spPr>
              <a:xfrm>
                <a:off x="806043" y="130463"/>
                <a:ext cx="963321" cy="1674285"/>
              </a:xfrm>
              <a:prstGeom prst="lin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" name="Shape 87">
                <a:extLst>
                  <a:ext uri="{FF2B5EF4-FFF2-40B4-BE49-F238E27FC236}">
                    <a16:creationId xmlns:a16="http://schemas.microsoft.com/office/drawing/2014/main" id="{76BCF2B7-78F8-1C40-98FB-19046F745E60}"/>
                  </a:ext>
                </a:extLst>
              </p:cNvPr>
              <p:cNvSpPr/>
              <p:nvPr/>
            </p:nvSpPr>
            <p:spPr>
              <a:xfrm>
                <a:off x="796213" y="141335"/>
                <a:ext cx="19661" cy="71755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6" name="Group 90">
                <a:extLst>
                  <a:ext uri="{FF2B5EF4-FFF2-40B4-BE49-F238E27FC236}">
                    <a16:creationId xmlns:a16="http://schemas.microsoft.com/office/drawing/2014/main" id="{3118C575-2D5C-134C-83AC-D17A2C5543FE}"/>
                  </a:ext>
                </a:extLst>
              </p:cNvPr>
              <p:cNvGrpSpPr/>
              <p:nvPr/>
            </p:nvGrpSpPr>
            <p:grpSpPr>
              <a:xfrm>
                <a:off x="688085" y="717550"/>
                <a:ext cx="235917" cy="260928"/>
                <a:chOff x="0" y="0"/>
                <a:chExt cx="235915" cy="260927"/>
              </a:xfrm>
            </p:grpSpPr>
            <p:sp>
              <p:nvSpPr>
                <p:cNvPr id="26" name="Shape 88">
                  <a:extLst>
                    <a:ext uri="{FF2B5EF4-FFF2-40B4-BE49-F238E27FC236}">
                      <a16:creationId xmlns:a16="http://schemas.microsoft.com/office/drawing/2014/main" id="{0D999CE4-2521-FC4F-9070-81DC05ABBC1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7" name="Shape 89">
                  <a:extLst>
                    <a:ext uri="{FF2B5EF4-FFF2-40B4-BE49-F238E27FC236}">
                      <a16:creationId xmlns:a16="http://schemas.microsoft.com/office/drawing/2014/main" id="{D82A79FA-6016-1D45-8EA1-F817A3213790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17" name="Group 93">
                <a:extLst>
                  <a:ext uri="{FF2B5EF4-FFF2-40B4-BE49-F238E27FC236}">
                    <a16:creationId xmlns:a16="http://schemas.microsoft.com/office/drawing/2014/main" id="{5329CAE6-E707-3B43-897E-C1DE9EF2B476}"/>
                  </a:ext>
                </a:extLst>
              </p:cNvPr>
              <p:cNvGrpSpPr/>
              <p:nvPr/>
            </p:nvGrpSpPr>
            <p:grpSpPr>
              <a:xfrm>
                <a:off x="707745" y="0"/>
                <a:ext cx="235916" cy="260928"/>
                <a:chOff x="0" y="0"/>
                <a:chExt cx="235915" cy="260927"/>
              </a:xfrm>
            </p:grpSpPr>
            <p:sp>
              <p:nvSpPr>
                <p:cNvPr id="24" name="Shape 91">
                  <a:extLst>
                    <a:ext uri="{FF2B5EF4-FFF2-40B4-BE49-F238E27FC236}">
                      <a16:creationId xmlns:a16="http://schemas.microsoft.com/office/drawing/2014/main" id="{EFF6ABD6-C18F-C349-A3DD-4C1C59342FA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5" name="Shape 92">
                  <a:extLst>
                    <a:ext uri="{FF2B5EF4-FFF2-40B4-BE49-F238E27FC236}">
                      <a16:creationId xmlns:a16="http://schemas.microsoft.com/office/drawing/2014/main" id="{9384FDF9-6D8B-524F-B652-6157344DAC13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18" name="Group 96">
                <a:extLst>
                  <a:ext uri="{FF2B5EF4-FFF2-40B4-BE49-F238E27FC236}">
                    <a16:creationId xmlns:a16="http://schemas.microsoft.com/office/drawing/2014/main" id="{C36838D0-774E-9A41-97D1-4C95970A9A20}"/>
                  </a:ext>
                </a:extLst>
              </p:cNvPr>
              <p:cNvGrpSpPr/>
              <p:nvPr/>
            </p:nvGrpSpPr>
            <p:grpSpPr>
              <a:xfrm>
                <a:off x="1671065" y="1674283"/>
                <a:ext cx="235917" cy="260928"/>
                <a:chOff x="0" y="0"/>
                <a:chExt cx="235915" cy="260927"/>
              </a:xfrm>
            </p:grpSpPr>
            <p:sp>
              <p:nvSpPr>
                <p:cNvPr id="22" name="Shape 94">
                  <a:extLst>
                    <a:ext uri="{FF2B5EF4-FFF2-40B4-BE49-F238E27FC236}">
                      <a16:creationId xmlns:a16="http://schemas.microsoft.com/office/drawing/2014/main" id="{C13A0BCD-2CC1-A64C-A50D-1CCAD24C209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" name="Shape 95">
                  <a:extLst>
                    <a:ext uri="{FF2B5EF4-FFF2-40B4-BE49-F238E27FC236}">
                      <a16:creationId xmlns:a16="http://schemas.microsoft.com/office/drawing/2014/main" id="{F2D46040-1E30-7048-8BC8-C271F534676C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  <p:grpSp>
            <p:nvGrpSpPr>
              <p:cNvPr id="19" name="Group 99">
                <a:extLst>
                  <a:ext uri="{FF2B5EF4-FFF2-40B4-BE49-F238E27FC236}">
                    <a16:creationId xmlns:a16="http://schemas.microsoft.com/office/drawing/2014/main" id="{82648A76-FF9A-174B-89E9-DA90DC41CBDB}"/>
                  </a:ext>
                </a:extLst>
              </p:cNvPr>
              <p:cNvGrpSpPr/>
              <p:nvPr/>
            </p:nvGrpSpPr>
            <p:grpSpPr>
              <a:xfrm>
                <a:off x="0" y="1674283"/>
                <a:ext cx="235916" cy="260928"/>
                <a:chOff x="0" y="0"/>
                <a:chExt cx="235915" cy="260927"/>
              </a:xfrm>
            </p:grpSpPr>
            <p:sp>
              <p:nvSpPr>
                <p:cNvPr id="20" name="Shape 97">
                  <a:extLst>
                    <a:ext uri="{FF2B5EF4-FFF2-40B4-BE49-F238E27FC236}">
                      <a16:creationId xmlns:a16="http://schemas.microsoft.com/office/drawing/2014/main" id="{8260B20C-6D88-3945-B665-54DBE765211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4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tabLst>
                      <a:tab pos="1066800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1" name="Shape 98">
                  <a:extLst>
                    <a:ext uri="{FF2B5EF4-FFF2-40B4-BE49-F238E27FC236}">
                      <a16:creationId xmlns:a16="http://schemas.microsoft.com/office/drawing/2014/main" id="{4FB22430-D83E-E645-A45D-B24C63E27BC9}"/>
                    </a:ext>
                  </a:extLst>
                </p:cNvPr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4000"/>
                </a:p>
              </p:txBody>
            </p:sp>
          </p:grpSp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BD021-2569-654E-BA6D-6F16C18D8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5195864"/>
            <a:ext cx="12992100" cy="3948136"/>
          </a:xfrm>
        </p:spPr>
        <p:txBody>
          <a:bodyPr/>
          <a:lstStyle/>
          <a:p>
            <a:r>
              <a:rPr lang="en-US" dirty="0"/>
              <a:t>Two common types of mesh:</a:t>
            </a:r>
          </a:p>
          <a:p>
            <a:pPr lvl="1"/>
            <a:r>
              <a:rPr lang="en-US" dirty="0"/>
              <a:t>Tetrahedral, either arbitrary or subdivided</a:t>
            </a:r>
          </a:p>
          <a:p>
            <a:pPr lvl="1"/>
            <a:r>
              <a:rPr lang="en-US" dirty="0"/>
              <a:t>Cubic – basically, a 3D array in memory</a:t>
            </a:r>
          </a:p>
        </p:txBody>
      </p:sp>
    </p:spTree>
    <p:extLst>
      <p:ext uri="{BB962C8B-B14F-4D97-AF65-F5344CB8AC3E}">
        <p14:creationId xmlns:p14="http://schemas.microsoft.com/office/powerpoint/2010/main" val="20079032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Barycentric Interpolation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2700" y="1721126"/>
            <a:ext cx="12992100" cy="2650332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 dirty="0"/>
              <a:t>Linear interpolation based on distances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 dirty="0"/>
              <a:t>Extend by using distance to faces</a:t>
            </a:r>
            <a:endParaRPr lang="en-GB" dirty="0"/>
          </a:p>
          <a:p>
            <a:pPr lvl="0">
              <a:tabLst>
                <a:tab pos="1587500" algn="l"/>
              </a:tabLst>
              <a:defRPr sz="1800"/>
            </a:pPr>
            <a:r>
              <a:rPr lang="en-GB" sz="4600" dirty="0"/>
              <a:t>Applied in each tetrahedron</a:t>
            </a:r>
          </a:p>
        </p:txBody>
      </p:sp>
      <p:pic>
        <p:nvPicPr>
          <p:cNvPr id="105" name="droppedImage.pict"/>
          <p:cNvPicPr/>
          <p:nvPr/>
        </p:nvPicPr>
        <p:blipFill>
          <a:blip r:embed="rId2"/>
          <a:stretch>
            <a:fillRect/>
          </a:stretch>
        </p:blipFill>
        <p:spPr>
          <a:xfrm>
            <a:off x="3325186" y="4876800"/>
            <a:ext cx="6354428" cy="3403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0622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Trilinear Interpolation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12700" y="7085161"/>
            <a:ext cx="12992100" cy="2058839"/>
          </a:xfrm>
          <a:prstGeom prst="rect">
            <a:avLst/>
          </a:prstGeom>
        </p:spPr>
        <p:txBody>
          <a:bodyPr/>
          <a:lstStyle>
            <a:lvl1pPr>
              <a:tabLst>
                <a:tab pos="1587500" algn="l"/>
              </a:tabLst>
            </a:lvl1pPr>
          </a:lstStyle>
          <a:p>
            <a:pPr lvl="0">
              <a:defRPr sz="1800"/>
            </a:pPr>
            <a:r>
              <a:rPr sz="4600" dirty="0"/>
              <a:t>Repeat linear interpolation in 3 dimensions</a:t>
            </a:r>
            <a:endParaRPr lang="en-GB" dirty="0"/>
          </a:p>
          <a:p>
            <a:pPr lvl="0">
              <a:defRPr sz="1800"/>
            </a:pPr>
            <a:r>
              <a:rPr lang="en-GB" sz="4600" dirty="0"/>
              <a:t>Used for cubic meshes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781300"/>
            <a:ext cx="8940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63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Trilinear Interpolation</a:t>
            </a:r>
          </a:p>
        </p:txBody>
      </p:sp>
      <p:pic>
        <p:nvPicPr>
          <p:cNvPr id="195" name="droppedImage.pict"/>
          <p:cNvPicPr/>
          <p:nvPr/>
        </p:nvPicPr>
        <p:blipFill>
          <a:blip r:embed="rId2"/>
          <a:stretch>
            <a:fillRect/>
          </a:stretch>
        </p:blipFill>
        <p:spPr>
          <a:xfrm>
            <a:off x="1460500" y="2120900"/>
            <a:ext cx="10071100" cy="6045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44673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E003-5370-284D-B6DB-D61E8DE0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Marching Cells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423FB-1FDF-1D4F-89C2-EB34443AD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class of algorithms that extract contours</a:t>
            </a:r>
          </a:p>
          <a:p>
            <a:r>
              <a:rPr lang="en-US"/>
              <a:t>Given a mesh made of cells</a:t>
            </a:r>
          </a:p>
          <a:p>
            <a:pPr lvl="1"/>
            <a:r>
              <a:rPr lang="en-US"/>
              <a:t>triangles, squares, tetrahedra, cubes, &amp;c.</a:t>
            </a:r>
          </a:p>
          <a:p>
            <a:r>
              <a:rPr lang="en-US"/>
              <a:t>Iterate (march) through each cell</a:t>
            </a:r>
          </a:p>
          <a:p>
            <a:pPr lvl="1"/>
            <a:r>
              <a:rPr lang="en-US"/>
              <a:t>Extract the part of the mesh in the cell</a:t>
            </a:r>
          </a:p>
          <a:p>
            <a:r>
              <a:rPr lang="en-US"/>
              <a:t>Produces triangle soup</a:t>
            </a:r>
          </a:p>
          <a:p>
            <a:r>
              <a:rPr lang="en-US"/>
              <a:t> Sort out connectivity, &amp;c. afterwards</a:t>
            </a:r>
          </a:p>
        </p:txBody>
      </p:sp>
    </p:spTree>
    <p:extLst>
      <p:ext uri="{BB962C8B-B14F-4D97-AF65-F5344CB8AC3E}">
        <p14:creationId xmlns:p14="http://schemas.microsoft.com/office/powerpoint/2010/main" val="223486163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Marching Tetrahedra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7409778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/>
              <a:t>Classify vertices black / white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Interpolate points along edges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Connect with simplices - in 3-D, triangl</a:t>
            </a:r>
            <a:r>
              <a:rPr lang="en-GB" sz="4600"/>
              <a:t>es</a:t>
            </a:r>
          </a:p>
          <a:p>
            <a:pPr lvl="0">
              <a:tabLst>
                <a:tab pos="1587500" algn="l"/>
              </a:tabLst>
              <a:defRPr sz="1800"/>
            </a:pPr>
            <a:endParaRPr lang="en-GB"/>
          </a:p>
          <a:p>
            <a:pPr lvl="0">
              <a:tabLst>
                <a:tab pos="1587500" algn="l"/>
              </a:tabLst>
              <a:defRPr sz="1800"/>
            </a:pPr>
            <a:endParaRPr lang="en-GB"/>
          </a:p>
          <a:p>
            <a:pPr lvl="0">
              <a:tabLst>
                <a:tab pos="1587500" algn="l"/>
              </a:tabLst>
              <a:defRPr sz="1800"/>
            </a:pPr>
            <a:endParaRPr lang="en-GB"/>
          </a:p>
          <a:p>
            <a:pPr lvl="0">
              <a:tabLst>
                <a:tab pos="1587500" algn="l"/>
              </a:tabLst>
              <a:defRPr sz="1800"/>
            </a:pPr>
            <a:r>
              <a:rPr lang="en-GB" sz="4600"/>
              <a:t>Any surface generated is flat (even quad in 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5600700"/>
            <a:ext cx="10350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10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Result</a:t>
            </a:r>
          </a:p>
        </p:txBody>
      </p:sp>
      <p:pic>
        <p:nvPicPr>
          <p:cNvPr id="125" name="dropped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241300" y="1905000"/>
            <a:ext cx="6502400" cy="650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00" y="2197100"/>
            <a:ext cx="5595183" cy="5579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98546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Marching Cubes</a:t>
            </a:r>
          </a:p>
        </p:txBody>
      </p:sp>
      <p:pic>
        <p:nvPicPr>
          <p:cNvPr id="201" name="Marching_Cubes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46100" y="2387600"/>
            <a:ext cx="12204700" cy="4991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85977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An Example</a:t>
            </a:r>
          </a:p>
        </p:txBody>
      </p:sp>
      <p:pic>
        <p:nvPicPr>
          <p:cNvPr id="131" name="UNCHeadIsosurface - Compu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555750"/>
            <a:ext cx="94996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24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:			Height Field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3080" r="-2656" b="-3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0500" y="5702300"/>
            <a:ext cx="12623800" cy="3390900"/>
          </a:xfrm>
        </p:spPr>
        <p:txBody>
          <a:bodyPr/>
          <a:lstStyle/>
          <a:p>
            <a:r>
              <a:rPr lang="en-US" dirty="0"/>
              <a:t>For every point in the plane, define a </a:t>
            </a:r>
            <a:r>
              <a:rPr lang="en-US" i="1" dirty="0"/>
              <a:t>height</a:t>
            </a:r>
            <a:endParaRPr lang="en-US" dirty="0"/>
          </a:p>
          <a:p>
            <a:r>
              <a:rPr lang="en-US" dirty="0"/>
              <a:t>The graph is then a </a:t>
            </a:r>
            <a:r>
              <a:rPr lang="en-US" i="1" dirty="0"/>
              <a:t>terrain</a:t>
            </a:r>
            <a:endParaRPr lang="en-US" dirty="0"/>
          </a:p>
          <a:p>
            <a:pPr lvl="1"/>
            <a:r>
              <a:rPr lang="en-US" dirty="0"/>
              <a:t>i.e. a surface in a 3D embedding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99" y="1506191"/>
            <a:ext cx="8145117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447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Trilinear Tessellation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Lorenson &amp; Cline, 1987 (Marching Cubes)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Wyvill, McPheeters &amp; Wyvill, 1987 (Soft Objects)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Dürst, 1988 (cracks in Marching Cubes)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Wilhelms &amp; van Gelder, 1990, (simplicial subdivision)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Matveyev, 1994, Montani, Scateni &amp; Scopigno, 1994 (modified MC tables)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Nielson &amp; Hamann, 1991 (Asymptotic Decider - bilinear saddles on faces)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Natarajan, 1994 (Extension of Asymptotic Decider - trilinear body saddle)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Cignoni, Ganovelli, Montani, &amp; Scopigno, 2000 (Natarajan's solution)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Pascucci (&amp; others?), 2002 (also 2 body saddles)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Nielson, 2003 (full set of cases)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Lopes &amp; Brodlie, 2003 (optimal placement of vertices)</a:t>
            </a:r>
          </a:p>
          <a:p>
            <a:pPr marL="426102" lvl="0" indent="-278782" defTabSz="338835">
              <a:lnSpc>
                <a:spcPts val="3200"/>
              </a:lnSpc>
              <a:spcBef>
                <a:spcPts val="1500"/>
              </a:spcBef>
              <a:tabLst>
                <a:tab pos="914400" algn="l"/>
              </a:tabLst>
              <a:defRPr sz="1800"/>
            </a:pPr>
            <a:r>
              <a:rPr sz="2667"/>
              <a:t>Carr (&amp; Max) 2007/8 (alternate proof)</a:t>
            </a:r>
          </a:p>
        </p:txBody>
      </p:sp>
    </p:spTree>
    <p:extLst>
      <p:ext uri="{BB962C8B-B14F-4D97-AF65-F5344CB8AC3E}">
        <p14:creationId xmlns:p14="http://schemas.microsoft.com/office/powerpoint/2010/main" val="13014410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Computing Normal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5363617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/>
              <a:t>Normal vector is based on gradient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always perpendicular to contours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describes steepest ascent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but outside is typically low-valued</a:t>
            </a:r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use </a:t>
            </a:r>
            <a:r>
              <a:rPr sz="4600" i="1"/>
              <a:t>negative</a:t>
            </a:r>
            <a:r>
              <a:rPr sz="4600"/>
              <a:t> gradient as normal </a:t>
            </a:r>
          </a:p>
        </p:txBody>
      </p:sp>
      <p:pic>
        <p:nvPicPr>
          <p:cNvPr id="205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4864100" y="7080250"/>
            <a:ext cx="3276600" cy="62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5397500" y="7775575"/>
            <a:ext cx="5384800" cy="1397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62459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Central Differencing: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6350" y="1270000"/>
            <a:ext cx="12992100" cy="7581900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/>
              <a:t>Approximation of gradient: </a:t>
            </a:r>
          </a:p>
          <a:p>
            <a:pPr lvl="0">
              <a:tabLst>
                <a:tab pos="1587500" algn="l"/>
              </a:tabLst>
              <a:defRPr sz="1800"/>
            </a:pPr>
            <a:endParaRPr sz="4600"/>
          </a:p>
          <a:p>
            <a:pPr lvl="0">
              <a:tabLst>
                <a:tab pos="1587500" algn="l"/>
              </a:tabLst>
              <a:defRPr sz="1800"/>
            </a:pPr>
            <a:endParaRPr sz="4600"/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Compute at vertices of cell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Interpolate along edges</a:t>
            </a:r>
          </a:p>
        </p:txBody>
      </p:sp>
      <p:pic>
        <p:nvPicPr>
          <p:cNvPr id="210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439439" y="4605616"/>
            <a:ext cx="11922722" cy="529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00944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ACB4-9CB4-F44A-90E3-3E00A121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95294-1AB1-E648-B0D1-D45C2D1571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Given a set of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/>
              </a:p>
              <a:p>
                <a:r>
                  <a:rPr lang="en-US"/>
                  <a:t>Define a distance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/>
              </a:p>
              <a:p>
                <a:r>
                  <a:rPr lang="en-US"/>
                  <a:t>Use this to define a distance field: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GB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GB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lim>
                    </m:limLow>
                    <m:r>
                      <a:rPr lang="en-GB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GB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GB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Which measures the distance from x to P</a:t>
                </a:r>
              </a:p>
              <a:p>
                <a:pPr lvl="1"/>
                <a:r>
                  <a:rPr lang="en-US"/>
                  <a:t>The closest distance)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95294-1AB1-E648-B0D1-D45C2D1571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4348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972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50B0-19E3-194E-B374-FD0B2A6B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85368-DAD3-E748-98A5-3ACBD6F33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Explicit list of points</a:t>
            </a:r>
          </a:p>
          <a:p>
            <a:r>
              <a:rPr lang="en-US"/>
              <a:t>Generic set (infinitely many)</a:t>
            </a:r>
          </a:p>
          <a:p>
            <a:pPr lvl="1"/>
            <a:r>
              <a:rPr lang="en-US"/>
              <a:t>Set of lines</a:t>
            </a:r>
          </a:p>
          <a:p>
            <a:pPr lvl="1"/>
            <a:r>
              <a:rPr lang="en-US"/>
              <a:t>Set of triangles</a:t>
            </a:r>
          </a:p>
          <a:p>
            <a:pPr lvl="1"/>
            <a:r>
              <a:rPr lang="en-US"/>
              <a:t>Arbitrary surface</a:t>
            </a:r>
          </a:p>
        </p:txBody>
      </p:sp>
    </p:spTree>
    <p:extLst>
      <p:ext uri="{BB962C8B-B14F-4D97-AF65-F5344CB8AC3E}">
        <p14:creationId xmlns:p14="http://schemas.microsoft.com/office/powerpoint/2010/main" val="23645111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BBA9-B10A-C24F-8A04-635B0EBB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7A0DB-E661-4840-9E9D-EA72E511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34" y="1133170"/>
            <a:ext cx="8136332" cy="835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09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BE9D-161D-0546-A37C-74161A7A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Volumetric Mesh Repair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BAD479-953D-D843-939A-320D7D053C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Generate a distance field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/>
                  <a:t> in 3D</a:t>
                </a:r>
              </a:p>
              <a:p>
                <a:pPr lvl="1"/>
                <a:r>
                  <a:rPr lang="en-US"/>
                  <a:t>From the primitives (triangles), &amp;c.</a:t>
                </a:r>
              </a:p>
              <a:p>
                <a:r>
                  <a:rPr lang="en-US"/>
                  <a:t>Choose a small distance value </a:t>
                </a:r>
                <a:r>
                  <a:rPr lang="en-US" i="1"/>
                  <a:t>d</a:t>
                </a:r>
              </a:p>
              <a:p>
                <a:r>
                  <a:rPr lang="en-US"/>
                  <a:t>Take the isosurface for value </a:t>
                </a:r>
                <a:r>
                  <a:rPr lang="en-US" i="1"/>
                  <a:t>d</a:t>
                </a:r>
              </a:p>
              <a:p>
                <a:r>
                  <a:rPr lang="en-US"/>
                  <a:t>Guaranteed manifold</a:t>
                </a:r>
              </a:p>
              <a:p>
                <a:pPr lvl="1"/>
                <a:r>
                  <a:rPr lang="en-US"/>
                  <a:t>But far too many triangles</a:t>
                </a:r>
              </a:p>
              <a:p>
                <a:pPr lvl="1"/>
                <a:r>
                  <a:rPr lang="en-US"/>
                  <a:t>And slow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BAD479-953D-D843-939A-320D7D053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4348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3953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494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Contours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0" y="6380874"/>
            <a:ext cx="13004800" cy="2984500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87500" algn="l"/>
              </a:tabLst>
            </a:pPr>
            <a:r>
              <a:rPr lang="en-GB"/>
              <a:t>We can define curves using contours</a:t>
            </a:r>
          </a:p>
          <a:p>
            <a:pPr marL="1090258"/>
            <a:r>
              <a:rPr lang="en-GB"/>
              <a:t>Let an artist design the landscape</a:t>
            </a:r>
          </a:p>
          <a:p>
            <a:pPr marL="1090258" indent="-480658">
              <a:tabLst>
                <a:tab pos="1587500" algn="l"/>
              </a:tabLst>
            </a:pPr>
            <a:r>
              <a:rPr lang="en-GB"/>
              <a:t>Pick a threshold, generate a curve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" y="1548524"/>
            <a:ext cx="12451209" cy="50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Manifold Dimension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4693634"/>
            <a:ext cx="12992100" cy="4450365"/>
          </a:xfrm>
        </p:spPr>
        <p:txBody>
          <a:bodyPr/>
          <a:lstStyle/>
          <a:p>
            <a:r>
              <a:rPr lang="en-US"/>
              <a:t>f is a 2-manifold embedded in 3-D</a:t>
            </a:r>
          </a:p>
          <a:p>
            <a:r>
              <a:rPr lang="en-US"/>
              <a:t>It's contours are 1-manifolds</a:t>
            </a:r>
          </a:p>
          <a:p>
            <a:pPr lvl="1"/>
            <a:r>
              <a:rPr lang="en-US"/>
              <a:t>embedded in 2-D</a:t>
            </a:r>
          </a:p>
          <a:p>
            <a:pPr lvl="1"/>
            <a:r>
              <a:rPr lang="en-US"/>
              <a:t>or in 3-D</a:t>
            </a:r>
          </a:p>
          <a:p>
            <a:r>
              <a:rPr lang="en-US"/>
              <a:t>What happens if we add a dimension?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136"/>
            <a:ext cx="4475754" cy="2418109"/>
          </a:xfrm>
          <a:prstGeom prst="rect">
            <a:avLst/>
          </a:prstGeom>
        </p:spPr>
      </p:pic>
      <p:pic>
        <p:nvPicPr>
          <p:cNvPr id="7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872" y="1376715"/>
            <a:ext cx="4700628" cy="254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1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537" y="1434106"/>
            <a:ext cx="3160426" cy="2628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88676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(Blobby) Surfaces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Define a function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𝑓</m:t>
                    </m:r>
                    <m:r>
                      <a:rPr lang="en-GB" b="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GB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GB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Often a sum of Gaussian distributions</a:t>
                </a:r>
              </a:p>
              <a:p>
                <a:pPr lvl="1"/>
                <a:r>
                  <a:rPr lang="en-US"/>
                  <a:t>It's a 3-manifold embedded in 4-D</a:t>
                </a:r>
              </a:p>
              <a:p>
                <a:pPr lvl="1"/>
                <a:r>
                  <a:rPr lang="en-US"/>
                  <a:t>It's contours are 2-manifolds in 3-/4-D</a:t>
                </a:r>
              </a:p>
              <a:p>
                <a:r>
                  <a:rPr lang="en-US"/>
                  <a:t>Choose a threshold </a:t>
                </a:r>
                <a:r>
                  <a:rPr lang="en-US" i="1"/>
                  <a:t>h</a:t>
                </a:r>
                <a:endParaRPr lang="en-US"/>
              </a:p>
              <a:p>
                <a:r>
                  <a:rPr lang="en-US"/>
                  <a:t>Extract the level set / contours</a:t>
                </a:r>
              </a:p>
              <a:p>
                <a:pPr lvl="1"/>
                <a:r>
                  <a:rPr lang="en-US"/>
                  <a:t>They are </a:t>
                </a:r>
                <a:r>
                  <a:rPr lang="en-US" i="1"/>
                  <a:t>guaranteed</a:t>
                </a:r>
                <a:r>
                  <a:rPr lang="en-US"/>
                  <a:t> to be manifold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12" t="-4260" b="-3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3357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8000"/>
              <a:t>Isosurfaces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tabLst>
                <a:tab pos="1587500" algn="l"/>
              </a:tabLst>
              <a:defRPr sz="1800"/>
            </a:pPr>
            <a:r>
              <a:rPr sz="4600"/>
              <a:t>Contours in 3D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lang="en-GB" sz="4600"/>
              <a:t>Based on the </a:t>
            </a:r>
            <a:r>
              <a:rPr lang="en-GB" sz="4600" i="1"/>
              <a:t>inverse image </a:t>
            </a:r>
            <a:r>
              <a:rPr lang="en-GB" sz="4600"/>
              <a:t>of and </a:t>
            </a:r>
            <a:r>
              <a:rPr lang="en-GB" sz="4600" i="1"/>
              <a:t>isovalue</a:t>
            </a:r>
            <a:endParaRPr sz="4600"/>
          </a:p>
          <a:p>
            <a:pPr lvl="0">
              <a:tabLst>
                <a:tab pos="1587500" algn="l"/>
              </a:tabLst>
              <a:defRPr sz="1800"/>
            </a:pPr>
            <a:endParaRPr sz="4600"/>
          </a:p>
          <a:p>
            <a:pPr lvl="0">
              <a:tabLst>
                <a:tab pos="1587500" algn="l"/>
              </a:tabLst>
              <a:defRPr sz="1800"/>
            </a:pPr>
            <a:r>
              <a:rPr sz="4600"/>
              <a:t>2-manifolds embedded in 3 or 4 space</a:t>
            </a:r>
          </a:p>
          <a:p>
            <a:pPr lvl="0">
              <a:tabLst>
                <a:tab pos="1587500" algn="l"/>
              </a:tabLst>
              <a:defRPr sz="1800"/>
            </a:pPr>
            <a:r>
              <a:rPr lang="en-GB" sz="4600"/>
              <a:t>W</a:t>
            </a:r>
            <a:r>
              <a:rPr sz="4600"/>
              <a:t>e can</a:t>
            </a:r>
            <a:r>
              <a:rPr lang="en-GB" sz="4600"/>
              <a:t> </a:t>
            </a:r>
            <a:r>
              <a:rPr sz="4600"/>
              <a:t>usually </a:t>
            </a:r>
            <a:r>
              <a:rPr lang="en-GB" sz="4600"/>
              <a:t>only show one isosurface</a:t>
            </a:r>
            <a:endParaRPr sz="4600"/>
          </a:p>
          <a:p>
            <a:pPr lvl="1">
              <a:tabLst>
                <a:tab pos="2044700" algn="l"/>
              </a:tabLst>
              <a:defRPr sz="1800"/>
            </a:pPr>
            <a:r>
              <a:rPr sz="4600"/>
              <a:t>because </a:t>
            </a:r>
            <a:r>
              <a:rPr lang="en-GB" sz="4600"/>
              <a:t>they occlude each other</a:t>
            </a:r>
            <a:endParaRPr sz="4600"/>
          </a:p>
        </p:txBody>
      </p:sp>
      <p:pic>
        <p:nvPicPr>
          <p:cNvPr id="118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05000" y="4527550"/>
            <a:ext cx="9194800" cy="698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89013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176C-FA95-BF42-9EF7-DAD3773B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(Blobby) Surfaces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1C78F-F08D-AB49-9B72-CEBA9F234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7975600"/>
            <a:ext cx="12992100" cy="1168400"/>
          </a:xfrm>
        </p:spPr>
        <p:txBody>
          <a:bodyPr/>
          <a:lstStyle/>
          <a:p>
            <a:r>
              <a:rPr lang="en-US"/>
              <a:t>Wyvill, McPheeters &amp; Wyvill, 1986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D1AC1-2931-FF46-805F-488DD10D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02" y="1574800"/>
            <a:ext cx="9184396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122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5B9C-3E41-884F-9C3F-8103A355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Points: Alien (1979)</a:t>
            </a:r>
          </a:p>
        </p:txBody>
      </p:sp>
      <p:pic>
        <p:nvPicPr>
          <p:cNvPr id="5" name="Picture 4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590ED1BE-4EED-3E4F-B62F-8CCB4A71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92" y="1295400"/>
            <a:ext cx="9968016" cy="76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16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use many types of functions:</a:t>
            </a:r>
          </a:p>
          <a:p>
            <a:pPr lvl="1"/>
            <a:r>
              <a:rPr lang="en-US"/>
              <a:t>CT/MRI scans</a:t>
            </a:r>
          </a:p>
          <a:p>
            <a:pPr lvl="1"/>
            <a:r>
              <a:rPr lang="en-US"/>
              <a:t>Numerical simulations</a:t>
            </a:r>
          </a:p>
          <a:p>
            <a:pPr lvl="1"/>
            <a:r>
              <a:rPr lang="en-US"/>
              <a:t>Mathematical models – eg. sum of Gaussians</a:t>
            </a:r>
          </a:p>
          <a:p>
            <a:pPr lvl="1"/>
            <a:r>
              <a:rPr lang="en-US"/>
              <a:t>Distance fields</a:t>
            </a:r>
          </a:p>
          <a:p>
            <a:pPr lvl="1"/>
            <a:r>
              <a:rPr lang="en-US" i="1"/>
              <a:t>any</a:t>
            </a:r>
            <a:r>
              <a:rPr lang="en-US"/>
              <a:t> property we can compute in 3-D</a:t>
            </a:r>
          </a:p>
          <a:p>
            <a:r>
              <a:rPr lang="en-US"/>
              <a:t>In practice, we need to start with a 3-D mesh</a:t>
            </a:r>
          </a:p>
        </p:txBody>
      </p:sp>
    </p:spTree>
    <p:extLst>
      <p:ext uri="{BB962C8B-B14F-4D97-AF65-F5344CB8AC3E}">
        <p14:creationId xmlns:p14="http://schemas.microsoft.com/office/powerpoint/2010/main" val="92954650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6265</TotalTime>
  <Words>714</Words>
  <Application>Microsoft Office PowerPoint</Application>
  <PresentationFormat>Custom</PresentationFormat>
  <Paragraphs>127</Paragraphs>
  <Slides>26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White</vt:lpstr>
      <vt:lpstr>19: Isosurfaces &amp;  Distance Fields</vt:lpstr>
      <vt:lpstr>f:R^2→R:   Height Field</vt:lpstr>
      <vt:lpstr>Contours</vt:lpstr>
      <vt:lpstr>Manifold Dimension</vt:lpstr>
      <vt:lpstr>Implicit (Blobby) Surfaces</vt:lpstr>
      <vt:lpstr>Isosurfaces</vt:lpstr>
      <vt:lpstr>Implicit (Blobby) Surfaces</vt:lpstr>
      <vt:lpstr>Bonus Points: Alien (1979)</vt:lpstr>
      <vt:lpstr>Implicit Surfaces</vt:lpstr>
      <vt:lpstr>Meshes in 3D</vt:lpstr>
      <vt:lpstr>Mesh Construction</vt:lpstr>
      <vt:lpstr>Barycentric Interpolation</vt:lpstr>
      <vt:lpstr>Trilinear Interpolation</vt:lpstr>
      <vt:lpstr>Trilinear Interpolation</vt:lpstr>
      <vt:lpstr>Marching Cells</vt:lpstr>
      <vt:lpstr>Marching Tetrahedra</vt:lpstr>
      <vt:lpstr>Result</vt:lpstr>
      <vt:lpstr>Marching Cubes</vt:lpstr>
      <vt:lpstr>An Example</vt:lpstr>
      <vt:lpstr>Trilinear Tessellation</vt:lpstr>
      <vt:lpstr>Computing Normal</vt:lpstr>
      <vt:lpstr>Central Differencing:</vt:lpstr>
      <vt:lpstr>Distance Fields</vt:lpstr>
      <vt:lpstr>Possibilities</vt:lpstr>
      <vt:lpstr>An Example</vt:lpstr>
      <vt:lpstr>Volumetric Mesh Repair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10: The OpenGL Pipeline</dc:title>
  <cp:lastModifiedBy>Hamish Carr</cp:lastModifiedBy>
  <cp:revision>443</cp:revision>
  <cp:lastPrinted>2018-02-16T11:10:22Z</cp:lastPrinted>
  <dcterms:modified xsi:type="dcterms:W3CDTF">2021-12-08T17:52:36Z</dcterms:modified>
</cp:coreProperties>
</file>